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05613" cy="99441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84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C5F-F628-4AAF-ABB6-84A8A4F08E4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0905A-D9B2-4720-A9A5-DD351D526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587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C5F-F628-4AAF-ABB6-84A8A4F08E4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0905A-D9B2-4720-A9A5-DD351D526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7665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C5F-F628-4AAF-ABB6-84A8A4F08E4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0905A-D9B2-4720-A9A5-DD351D526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11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C5F-F628-4AAF-ABB6-84A8A4F08E4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0905A-D9B2-4720-A9A5-DD351D526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716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C5F-F628-4AAF-ABB6-84A8A4F08E4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0905A-D9B2-4720-A9A5-DD351D526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5666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C5F-F628-4AAF-ABB6-84A8A4F08E4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0905A-D9B2-4720-A9A5-DD351D526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79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C5F-F628-4AAF-ABB6-84A8A4F08E4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0905A-D9B2-4720-A9A5-DD351D526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359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C5F-F628-4AAF-ABB6-84A8A4F08E4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0905A-D9B2-4720-A9A5-DD351D526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5104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C5F-F628-4AAF-ABB6-84A8A4F08E4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0905A-D9B2-4720-A9A5-DD351D526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635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C5F-F628-4AAF-ABB6-84A8A4F08E4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0905A-D9B2-4720-A9A5-DD351D526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40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C5F-F628-4AAF-ABB6-84A8A4F08E4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0905A-D9B2-4720-A9A5-DD351D526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4493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39C5F-F628-4AAF-ABB6-84A8A4F08E4F}" type="datetimeFigureOut">
              <a:rPr lang="nl-NL" smtClean="0"/>
              <a:t>23-1-2019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0905A-D9B2-4720-A9A5-DD351D526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761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Afgeronde rechthoek 63"/>
          <p:cNvSpPr/>
          <p:nvPr/>
        </p:nvSpPr>
        <p:spPr>
          <a:xfrm>
            <a:off x="2988368" y="6065845"/>
            <a:ext cx="2088232" cy="77715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dirty="0"/>
          </a:p>
          <a:p>
            <a:pPr algn="ctr"/>
            <a:endParaRPr lang="nl-NL" sz="1400" dirty="0"/>
          </a:p>
        </p:txBody>
      </p:sp>
      <p:sp>
        <p:nvSpPr>
          <p:cNvPr id="63" name="Afgeronde rechthoek 62"/>
          <p:cNvSpPr/>
          <p:nvPr/>
        </p:nvSpPr>
        <p:spPr>
          <a:xfrm>
            <a:off x="2988368" y="4941168"/>
            <a:ext cx="2088232" cy="98479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dirty="0"/>
          </a:p>
          <a:p>
            <a:pPr algn="ctr"/>
            <a:endParaRPr lang="nl-NL" sz="14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657734"/>
          </a:xfrm>
        </p:spPr>
        <p:txBody>
          <a:bodyPr>
            <a:normAutofit/>
          </a:bodyPr>
          <a:lstStyle/>
          <a:p>
            <a:r>
              <a:rPr lang="nl-NL" sz="1800" b="1" dirty="0">
                <a:solidFill>
                  <a:srgbClr val="FFC000"/>
                </a:solidFill>
              </a:rPr>
              <a:t>Organisatiestructuur</a:t>
            </a:r>
            <a:br>
              <a:rPr lang="nl-NL" sz="1800" b="1" dirty="0"/>
            </a:br>
            <a:r>
              <a:rPr lang="nl-NL" sz="1200" dirty="0"/>
              <a:t> versie oktober 2018  </a:t>
            </a:r>
          </a:p>
        </p:txBody>
      </p:sp>
      <p:sp>
        <p:nvSpPr>
          <p:cNvPr id="7" name="Ovaal 6"/>
          <p:cNvSpPr/>
          <p:nvPr/>
        </p:nvSpPr>
        <p:spPr>
          <a:xfrm>
            <a:off x="492741" y="5066826"/>
            <a:ext cx="1661054" cy="169027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900" dirty="0"/>
              <a:t>Bredere stakeholder</a:t>
            </a:r>
          </a:p>
          <a:p>
            <a:pPr algn="ctr"/>
            <a:r>
              <a:rPr lang="nl-NL" sz="900" dirty="0"/>
              <a:t>groep  </a:t>
            </a:r>
          </a:p>
          <a:p>
            <a:pPr algn="ctr"/>
            <a:r>
              <a:rPr lang="nl-NL" sz="900" dirty="0"/>
              <a:t>&amp;</a:t>
            </a:r>
          </a:p>
          <a:p>
            <a:pPr algn="ctr"/>
            <a:r>
              <a:rPr lang="nl-NL" sz="900" dirty="0"/>
              <a:t>Complementaire acties</a:t>
            </a:r>
          </a:p>
          <a:p>
            <a:pPr algn="ctr"/>
            <a:endParaRPr lang="nl-NL" sz="900" dirty="0"/>
          </a:p>
        </p:txBody>
      </p:sp>
      <p:sp>
        <p:nvSpPr>
          <p:cNvPr id="88" name="Afgeronde rechthoek 87"/>
          <p:cNvSpPr/>
          <p:nvPr/>
        </p:nvSpPr>
        <p:spPr>
          <a:xfrm>
            <a:off x="5007429" y="1071447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C4-0 </a:t>
            </a:r>
          </a:p>
          <a:p>
            <a:pPr algn="ctr"/>
            <a:r>
              <a:rPr lang="nl-NL" sz="800" dirty="0"/>
              <a:t>Smart </a:t>
            </a:r>
            <a:r>
              <a:rPr lang="nl-NL" sz="800" dirty="0" err="1"/>
              <a:t>Rivers</a:t>
            </a:r>
            <a:endParaRPr lang="nl-NL" sz="800" dirty="0"/>
          </a:p>
          <a:p>
            <a:pPr algn="ctr"/>
            <a:r>
              <a:rPr lang="nl-NL" sz="800" dirty="0"/>
              <a:t>(Staatsbosbeheer)</a:t>
            </a:r>
          </a:p>
        </p:txBody>
      </p:sp>
      <p:sp>
        <p:nvSpPr>
          <p:cNvPr id="106" name="Afgeronde rechthoek 105"/>
          <p:cNvSpPr/>
          <p:nvPr/>
        </p:nvSpPr>
        <p:spPr>
          <a:xfrm>
            <a:off x="7314018" y="1069540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C6-0 </a:t>
            </a:r>
          </a:p>
          <a:p>
            <a:pPr algn="ctr"/>
            <a:r>
              <a:rPr lang="nl-NL" sz="800" dirty="0"/>
              <a:t>Evaluatie Rijke Waddenzee (LNV)</a:t>
            </a:r>
          </a:p>
        </p:txBody>
      </p:sp>
      <p:sp>
        <p:nvSpPr>
          <p:cNvPr id="122" name="Afgeronde rechthoek 121"/>
          <p:cNvSpPr/>
          <p:nvPr/>
        </p:nvSpPr>
        <p:spPr>
          <a:xfrm>
            <a:off x="3161815" y="5076562"/>
            <a:ext cx="1802668" cy="72870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dirty="0"/>
          </a:p>
          <a:p>
            <a:pPr algn="ctr"/>
            <a:r>
              <a:rPr lang="nl-NL" sz="800" b="1" dirty="0"/>
              <a:t>Programmateam</a:t>
            </a:r>
          </a:p>
          <a:p>
            <a:pPr algn="ctr"/>
            <a:r>
              <a:rPr lang="nl-NL" sz="800" dirty="0"/>
              <a:t>Manager: Dennis v. Schaardenburg</a:t>
            </a:r>
          </a:p>
          <a:p>
            <a:pPr algn="ctr"/>
            <a:r>
              <a:rPr lang="nl-NL" sz="800" dirty="0"/>
              <a:t>Secretaris: Marieke Hoorn</a:t>
            </a:r>
          </a:p>
          <a:p>
            <a:pPr algn="ctr"/>
            <a:r>
              <a:rPr lang="nl-NL" sz="800" dirty="0"/>
              <a:t>LNV-I&amp;W-RWS-provincies-UvW-</a:t>
            </a:r>
          </a:p>
          <a:p>
            <a:pPr algn="ctr"/>
            <a:r>
              <a:rPr lang="nl-NL" sz="800" dirty="0" err="1"/>
              <a:t>NGO’s-TBO’s</a:t>
            </a:r>
            <a:endParaRPr lang="nl-NL" sz="800" dirty="0"/>
          </a:p>
          <a:p>
            <a:pPr algn="ctr"/>
            <a:endParaRPr lang="nl-NL" sz="1400" dirty="0"/>
          </a:p>
        </p:txBody>
      </p:sp>
      <p:sp>
        <p:nvSpPr>
          <p:cNvPr id="123" name="Afgeronde rechthoek 122"/>
          <p:cNvSpPr/>
          <p:nvPr/>
        </p:nvSpPr>
        <p:spPr>
          <a:xfrm>
            <a:off x="3166455" y="6165304"/>
            <a:ext cx="1800200" cy="5760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dirty="0"/>
          </a:p>
          <a:p>
            <a:pPr algn="ctr"/>
            <a:r>
              <a:rPr lang="nl-NL" sz="800" b="1" dirty="0"/>
              <a:t>Stuurgroep</a:t>
            </a:r>
          </a:p>
          <a:p>
            <a:pPr algn="ctr"/>
            <a:r>
              <a:rPr lang="nl-NL" sz="800" dirty="0" err="1"/>
              <a:t>Vz.</a:t>
            </a:r>
            <a:r>
              <a:rPr lang="nl-NL" sz="800" dirty="0"/>
              <a:t> Co Verdaas</a:t>
            </a:r>
          </a:p>
          <a:p>
            <a:pPr algn="ctr"/>
            <a:r>
              <a:rPr lang="nl-NL" sz="800" dirty="0"/>
              <a:t>LNV-I&amp;W-provincies-UvW-</a:t>
            </a:r>
          </a:p>
          <a:p>
            <a:pPr algn="ctr"/>
            <a:r>
              <a:rPr lang="nl-NL" sz="800" dirty="0" err="1"/>
              <a:t>NGO’s-TBO’s</a:t>
            </a:r>
            <a:endParaRPr lang="nl-NL" sz="800" dirty="0"/>
          </a:p>
          <a:p>
            <a:pPr algn="ctr"/>
            <a:endParaRPr lang="nl-NL" sz="1400" dirty="0"/>
          </a:p>
        </p:txBody>
      </p:sp>
      <p:sp>
        <p:nvSpPr>
          <p:cNvPr id="125" name="Afgeronde rechthoek 124"/>
          <p:cNvSpPr/>
          <p:nvPr/>
        </p:nvSpPr>
        <p:spPr>
          <a:xfrm>
            <a:off x="755576" y="4077072"/>
            <a:ext cx="1236306" cy="554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b="1" dirty="0"/>
              <a:t>A3</a:t>
            </a:r>
          </a:p>
          <a:p>
            <a:pPr algn="ctr"/>
            <a:r>
              <a:rPr lang="nl-NL" sz="800" b="1" dirty="0"/>
              <a:t>Kennisuitwisseling</a:t>
            </a:r>
          </a:p>
          <a:p>
            <a:pPr algn="ctr"/>
            <a:r>
              <a:rPr lang="nl-NL" sz="800" dirty="0"/>
              <a:t>LNV- Marieke Hoorn (RVO)</a:t>
            </a:r>
          </a:p>
        </p:txBody>
      </p:sp>
      <p:sp>
        <p:nvSpPr>
          <p:cNvPr id="129" name="Afgeronde rechthoek 128"/>
          <p:cNvSpPr/>
          <p:nvPr/>
        </p:nvSpPr>
        <p:spPr>
          <a:xfrm>
            <a:off x="5292080" y="5590753"/>
            <a:ext cx="1090972" cy="5025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E- Communicatie</a:t>
            </a:r>
          </a:p>
          <a:p>
            <a:pPr algn="ctr"/>
            <a:r>
              <a:rPr lang="nl-NL" sz="800" dirty="0"/>
              <a:t> Sterna Peters/Fieke Meijer (RVO)</a:t>
            </a:r>
          </a:p>
        </p:txBody>
      </p:sp>
      <p:sp>
        <p:nvSpPr>
          <p:cNvPr id="130" name="Afgeronde rechthoek 129"/>
          <p:cNvSpPr/>
          <p:nvPr/>
        </p:nvSpPr>
        <p:spPr>
          <a:xfrm>
            <a:off x="5277450" y="4903363"/>
            <a:ext cx="1090972" cy="5025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D- Monitoring</a:t>
            </a:r>
          </a:p>
          <a:p>
            <a:pPr algn="ctr"/>
            <a:r>
              <a:rPr lang="nl-NL" sz="800" dirty="0"/>
              <a:t>Nicky Kruizinga (RVO)</a:t>
            </a:r>
          </a:p>
        </p:txBody>
      </p:sp>
      <p:sp>
        <p:nvSpPr>
          <p:cNvPr id="66" name="Afgeronde rechthoek 65"/>
          <p:cNvSpPr/>
          <p:nvPr/>
        </p:nvSpPr>
        <p:spPr>
          <a:xfrm>
            <a:off x="362833" y="1057765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C1-0 </a:t>
            </a:r>
          </a:p>
          <a:p>
            <a:pPr algn="ctr"/>
            <a:r>
              <a:rPr lang="nl-NL" sz="800" dirty="0"/>
              <a:t>Visserij &amp; Natuur (RWS)</a:t>
            </a:r>
          </a:p>
        </p:txBody>
      </p:sp>
      <p:sp>
        <p:nvSpPr>
          <p:cNvPr id="69" name="Afgeronde rechthoek 68"/>
          <p:cNvSpPr/>
          <p:nvPr/>
        </p:nvSpPr>
        <p:spPr>
          <a:xfrm>
            <a:off x="362833" y="2197663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C1-3 </a:t>
            </a:r>
          </a:p>
          <a:p>
            <a:pPr algn="ctr"/>
            <a:r>
              <a:rPr lang="nl-NL" sz="800" dirty="0"/>
              <a:t>Samenwerken aan Bodem &amp; Water</a:t>
            </a:r>
          </a:p>
          <a:p>
            <a:pPr algn="ctr"/>
            <a:r>
              <a:rPr lang="nl-NL" sz="800" dirty="0"/>
              <a:t>(HHNK)</a:t>
            </a:r>
          </a:p>
        </p:txBody>
      </p:sp>
      <p:sp>
        <p:nvSpPr>
          <p:cNvPr id="71" name="Afgeronde rechthoek 70"/>
          <p:cNvSpPr/>
          <p:nvPr/>
        </p:nvSpPr>
        <p:spPr>
          <a:xfrm>
            <a:off x="1527974" y="2203680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C2-2 </a:t>
            </a:r>
            <a:r>
              <a:rPr lang="nl-NL" sz="800"/>
              <a:t>Natuurlijke Klimaatbuffers </a:t>
            </a:r>
            <a:r>
              <a:rPr lang="nl-NL" sz="800" dirty="0"/>
              <a:t>(Staatsbosbeheer</a:t>
            </a:r>
            <a:r>
              <a:rPr lang="nl-NL" sz="700" dirty="0"/>
              <a:t>)</a:t>
            </a:r>
          </a:p>
        </p:txBody>
      </p:sp>
      <p:sp>
        <p:nvSpPr>
          <p:cNvPr id="72" name="Afgeronde rechthoek 71"/>
          <p:cNvSpPr/>
          <p:nvPr/>
        </p:nvSpPr>
        <p:spPr>
          <a:xfrm>
            <a:off x="1521211" y="1057625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C2-0 </a:t>
            </a:r>
          </a:p>
          <a:p>
            <a:pPr algn="ctr"/>
            <a:r>
              <a:rPr lang="nl-NL" sz="800" dirty="0" err="1"/>
              <a:t>Smakterbroek</a:t>
            </a:r>
            <a:endParaRPr lang="nl-NL" sz="800" dirty="0"/>
          </a:p>
          <a:p>
            <a:pPr algn="ctr"/>
            <a:r>
              <a:rPr lang="nl-NL" sz="800" dirty="0"/>
              <a:t>(Aa en Maas)</a:t>
            </a:r>
          </a:p>
        </p:txBody>
      </p:sp>
      <p:sp>
        <p:nvSpPr>
          <p:cNvPr id="73" name="Afgeronde rechthoek 72"/>
          <p:cNvSpPr/>
          <p:nvPr/>
        </p:nvSpPr>
        <p:spPr>
          <a:xfrm>
            <a:off x="359424" y="1628027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C1-1 </a:t>
            </a:r>
          </a:p>
          <a:p>
            <a:pPr algn="ctr"/>
            <a:r>
              <a:rPr lang="nl-NL" sz="800" dirty="0"/>
              <a:t>Eems-Dollard</a:t>
            </a:r>
          </a:p>
          <a:p>
            <a:pPr algn="ctr"/>
            <a:r>
              <a:rPr lang="nl-NL" sz="800" dirty="0"/>
              <a:t>(LNV)</a:t>
            </a:r>
          </a:p>
        </p:txBody>
      </p:sp>
      <p:sp>
        <p:nvSpPr>
          <p:cNvPr id="74" name="Afgeronde rechthoek 73"/>
          <p:cNvSpPr/>
          <p:nvPr/>
        </p:nvSpPr>
        <p:spPr>
          <a:xfrm>
            <a:off x="2694277" y="1059068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C3-1 </a:t>
            </a:r>
          </a:p>
          <a:p>
            <a:pPr algn="ctr"/>
            <a:r>
              <a:rPr lang="nl-NL" sz="800" dirty="0"/>
              <a:t>Vismigratie grote wateren (HHSK-HDSR-WVS-WDOD)</a:t>
            </a:r>
          </a:p>
        </p:txBody>
      </p:sp>
      <p:sp>
        <p:nvSpPr>
          <p:cNvPr id="76" name="Afgeronde rechthoek 75"/>
          <p:cNvSpPr/>
          <p:nvPr/>
        </p:nvSpPr>
        <p:spPr>
          <a:xfrm>
            <a:off x="365266" y="3356008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C1-5</a:t>
            </a:r>
          </a:p>
          <a:p>
            <a:pPr algn="ctr"/>
            <a:r>
              <a:rPr lang="nl-NL" sz="800" dirty="0"/>
              <a:t>Delfstofwinning</a:t>
            </a:r>
          </a:p>
          <a:p>
            <a:pPr algn="ctr"/>
            <a:r>
              <a:rPr lang="nl-NL" sz="800" dirty="0"/>
              <a:t>(Cascade)</a:t>
            </a:r>
          </a:p>
        </p:txBody>
      </p:sp>
      <p:sp>
        <p:nvSpPr>
          <p:cNvPr id="77" name="Afgeronde rechthoek 76"/>
          <p:cNvSpPr/>
          <p:nvPr/>
        </p:nvSpPr>
        <p:spPr>
          <a:xfrm>
            <a:off x="365266" y="2776627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C1-4</a:t>
            </a:r>
          </a:p>
          <a:p>
            <a:pPr algn="ctr"/>
            <a:r>
              <a:rPr lang="nl-NL" sz="800" dirty="0"/>
              <a:t>Windmolenparken</a:t>
            </a:r>
          </a:p>
          <a:p>
            <a:pPr algn="ctr"/>
            <a:r>
              <a:rPr lang="nl-NL" sz="800" dirty="0"/>
              <a:t>(LNV)</a:t>
            </a:r>
          </a:p>
        </p:txBody>
      </p:sp>
      <p:sp>
        <p:nvSpPr>
          <p:cNvPr id="78" name="Afgeronde rechthoek 77"/>
          <p:cNvSpPr/>
          <p:nvPr/>
        </p:nvSpPr>
        <p:spPr>
          <a:xfrm>
            <a:off x="3849863" y="2784000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C3-9 </a:t>
            </a:r>
          </a:p>
          <a:p>
            <a:pPr algn="ctr"/>
            <a:r>
              <a:rPr lang="nl-NL" sz="800" dirty="0"/>
              <a:t>Kierbesluit (WWF) </a:t>
            </a:r>
          </a:p>
        </p:txBody>
      </p:sp>
      <p:sp>
        <p:nvSpPr>
          <p:cNvPr id="79" name="Afgeronde rechthoek 78"/>
          <p:cNvSpPr/>
          <p:nvPr/>
        </p:nvSpPr>
        <p:spPr>
          <a:xfrm>
            <a:off x="2698724" y="1626708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C3-2 </a:t>
            </a:r>
          </a:p>
          <a:p>
            <a:pPr algn="ctr"/>
            <a:r>
              <a:rPr lang="nl-NL" sz="800" dirty="0"/>
              <a:t>Eiland van </a:t>
            </a:r>
            <a:r>
              <a:rPr lang="nl-NL" sz="800" dirty="0" err="1"/>
              <a:t>Brienenoord</a:t>
            </a:r>
            <a:r>
              <a:rPr lang="nl-NL" sz="800" dirty="0"/>
              <a:t> (Rotterdam)</a:t>
            </a:r>
          </a:p>
        </p:txBody>
      </p:sp>
      <p:sp>
        <p:nvSpPr>
          <p:cNvPr id="80" name="Afgeronde rechthoek 79"/>
          <p:cNvSpPr/>
          <p:nvPr/>
        </p:nvSpPr>
        <p:spPr>
          <a:xfrm>
            <a:off x="1529993" y="2784212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C2-3 </a:t>
            </a:r>
          </a:p>
          <a:p>
            <a:pPr algn="ctr"/>
            <a:r>
              <a:rPr lang="nl-NL" sz="800" dirty="0"/>
              <a:t>Waal &amp; Maas connectie</a:t>
            </a:r>
          </a:p>
          <a:p>
            <a:pPr algn="ctr"/>
            <a:r>
              <a:rPr lang="nl-NL" sz="800" dirty="0"/>
              <a:t>(ARK)</a:t>
            </a:r>
          </a:p>
        </p:txBody>
      </p:sp>
      <p:sp>
        <p:nvSpPr>
          <p:cNvPr id="81" name="Afgeronde rechthoek 80"/>
          <p:cNvSpPr/>
          <p:nvPr/>
        </p:nvSpPr>
        <p:spPr>
          <a:xfrm>
            <a:off x="5009737" y="1627433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C4-1 </a:t>
            </a:r>
          </a:p>
          <a:p>
            <a:pPr algn="ctr"/>
            <a:r>
              <a:rPr lang="nl-NL" sz="800" dirty="0"/>
              <a:t>Markermeer-</a:t>
            </a:r>
            <a:r>
              <a:rPr lang="nl-NL" sz="700" dirty="0"/>
              <a:t>Oostvaardersplassen </a:t>
            </a:r>
            <a:r>
              <a:rPr lang="nl-NL" sz="800" dirty="0"/>
              <a:t> (Flevoland)</a:t>
            </a:r>
          </a:p>
        </p:txBody>
      </p:sp>
      <p:sp>
        <p:nvSpPr>
          <p:cNvPr id="83" name="Afgeronde rechthoek 82"/>
          <p:cNvSpPr/>
          <p:nvPr/>
        </p:nvSpPr>
        <p:spPr>
          <a:xfrm>
            <a:off x="1521211" y="1630148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C2-1 </a:t>
            </a:r>
          </a:p>
          <a:p>
            <a:pPr algn="ctr"/>
            <a:r>
              <a:rPr lang="nl-NL" sz="800" dirty="0"/>
              <a:t>Rivierherstel</a:t>
            </a:r>
          </a:p>
          <a:p>
            <a:pPr algn="ctr"/>
            <a:r>
              <a:rPr lang="nl-NL" sz="800" dirty="0"/>
              <a:t>(WVS)</a:t>
            </a:r>
          </a:p>
        </p:txBody>
      </p:sp>
      <p:sp>
        <p:nvSpPr>
          <p:cNvPr id="84" name="Afgeronde rechthoek 83"/>
          <p:cNvSpPr/>
          <p:nvPr/>
        </p:nvSpPr>
        <p:spPr>
          <a:xfrm>
            <a:off x="7314018" y="1652528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C6-2</a:t>
            </a:r>
          </a:p>
          <a:p>
            <a:pPr algn="ctr"/>
            <a:r>
              <a:rPr lang="nl-NL" sz="800" dirty="0"/>
              <a:t>Kennisplatform water (LNV) </a:t>
            </a:r>
          </a:p>
        </p:txBody>
      </p:sp>
      <p:sp>
        <p:nvSpPr>
          <p:cNvPr id="89" name="Afgeronde rechthoek 88"/>
          <p:cNvSpPr/>
          <p:nvPr/>
        </p:nvSpPr>
        <p:spPr>
          <a:xfrm>
            <a:off x="6158394" y="1067544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C5-0/C5-1</a:t>
            </a:r>
          </a:p>
          <a:p>
            <a:pPr algn="ctr"/>
            <a:r>
              <a:rPr lang="nl-NL" sz="800" dirty="0"/>
              <a:t>Gebiedsfondsen en IJsselmeer (LNV) </a:t>
            </a:r>
          </a:p>
        </p:txBody>
      </p:sp>
      <p:sp>
        <p:nvSpPr>
          <p:cNvPr id="93" name="Afgeronde rechthoek 92"/>
          <p:cNvSpPr/>
          <p:nvPr/>
        </p:nvSpPr>
        <p:spPr>
          <a:xfrm>
            <a:off x="3861865" y="3352350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C3-10</a:t>
            </a:r>
          </a:p>
          <a:p>
            <a:pPr algn="ctr"/>
            <a:r>
              <a:rPr lang="nl-NL" sz="800" dirty="0"/>
              <a:t>Spuimonding</a:t>
            </a:r>
          </a:p>
          <a:p>
            <a:pPr algn="ctr"/>
            <a:r>
              <a:rPr lang="nl-NL" sz="700" dirty="0"/>
              <a:t>(Natuurmonumenten) </a:t>
            </a:r>
          </a:p>
        </p:txBody>
      </p:sp>
      <p:sp>
        <p:nvSpPr>
          <p:cNvPr id="95" name="Afgeronde rechthoek 94"/>
          <p:cNvSpPr/>
          <p:nvPr/>
        </p:nvSpPr>
        <p:spPr>
          <a:xfrm>
            <a:off x="3850402" y="2207528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C3-8</a:t>
            </a:r>
          </a:p>
          <a:p>
            <a:pPr algn="ctr"/>
            <a:r>
              <a:rPr lang="nl-NL" sz="800" dirty="0"/>
              <a:t>Steur introductie (ARK) </a:t>
            </a:r>
          </a:p>
        </p:txBody>
      </p:sp>
      <p:sp>
        <p:nvSpPr>
          <p:cNvPr id="97" name="Afgeronde rechthoek 96"/>
          <p:cNvSpPr/>
          <p:nvPr/>
        </p:nvSpPr>
        <p:spPr>
          <a:xfrm>
            <a:off x="3846151" y="1630366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C3-7</a:t>
            </a:r>
          </a:p>
          <a:p>
            <a:pPr algn="ctr"/>
            <a:r>
              <a:rPr lang="nl-NL" sz="800" dirty="0"/>
              <a:t>Schelpdierbanken (ARK) </a:t>
            </a:r>
          </a:p>
        </p:txBody>
      </p:sp>
      <p:sp>
        <p:nvSpPr>
          <p:cNvPr id="101" name="Afgeronde rechthoek 100"/>
          <p:cNvSpPr/>
          <p:nvPr/>
        </p:nvSpPr>
        <p:spPr>
          <a:xfrm>
            <a:off x="3843578" y="1066384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C3-6/C6-1</a:t>
            </a:r>
          </a:p>
          <a:p>
            <a:pPr algn="ctr"/>
            <a:r>
              <a:rPr lang="nl-NL" sz="800" dirty="0"/>
              <a:t>Deltamanagement ZW Delta-Grevelingen  (SBB) </a:t>
            </a:r>
          </a:p>
        </p:txBody>
      </p:sp>
      <p:sp>
        <p:nvSpPr>
          <p:cNvPr id="107" name="Afgeronde rechthoek 106"/>
          <p:cNvSpPr/>
          <p:nvPr/>
        </p:nvSpPr>
        <p:spPr>
          <a:xfrm>
            <a:off x="2698724" y="3356007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C3-5</a:t>
            </a:r>
          </a:p>
          <a:p>
            <a:pPr algn="ctr"/>
            <a:r>
              <a:rPr lang="nl-NL" sz="800" dirty="0" err="1"/>
              <a:t>Flyway</a:t>
            </a:r>
            <a:r>
              <a:rPr lang="nl-NL" sz="800" dirty="0"/>
              <a:t> Wadden (LNV/VBN) </a:t>
            </a:r>
          </a:p>
        </p:txBody>
      </p:sp>
      <p:sp>
        <p:nvSpPr>
          <p:cNvPr id="133" name="Afgeronde rechthoek 132"/>
          <p:cNvSpPr/>
          <p:nvPr/>
        </p:nvSpPr>
        <p:spPr>
          <a:xfrm>
            <a:off x="2698724" y="2783016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C3-4</a:t>
            </a:r>
          </a:p>
          <a:p>
            <a:pPr algn="ctr"/>
            <a:r>
              <a:rPr lang="nl-NL" sz="800" dirty="0" err="1"/>
              <a:t>Swimway</a:t>
            </a:r>
            <a:r>
              <a:rPr lang="nl-NL" sz="800" dirty="0"/>
              <a:t> Wadden (LNV) </a:t>
            </a:r>
          </a:p>
        </p:txBody>
      </p:sp>
      <p:sp>
        <p:nvSpPr>
          <p:cNvPr id="134" name="Afgeronde rechthoek 133"/>
          <p:cNvSpPr/>
          <p:nvPr/>
        </p:nvSpPr>
        <p:spPr>
          <a:xfrm>
            <a:off x="2698522" y="2205503"/>
            <a:ext cx="1090972" cy="50254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C3-3</a:t>
            </a:r>
          </a:p>
          <a:p>
            <a:pPr algn="ctr"/>
            <a:r>
              <a:rPr lang="nl-NL" sz="800" dirty="0"/>
              <a:t>Rust voor Vogels, Ruimte voor Mensen (VBN) </a:t>
            </a:r>
          </a:p>
        </p:txBody>
      </p:sp>
      <p:sp>
        <p:nvSpPr>
          <p:cNvPr id="137" name="Afgeronde rechthoek 136"/>
          <p:cNvSpPr/>
          <p:nvPr/>
        </p:nvSpPr>
        <p:spPr>
          <a:xfrm>
            <a:off x="5292080" y="6305394"/>
            <a:ext cx="1090972" cy="5025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F- Financiën</a:t>
            </a:r>
          </a:p>
          <a:p>
            <a:pPr algn="ctr"/>
            <a:r>
              <a:rPr lang="nl-NL" sz="800" dirty="0"/>
              <a:t>Robbert Brouwer/Rob v. Wijk (RVO)</a:t>
            </a:r>
          </a:p>
        </p:txBody>
      </p:sp>
      <p:sp>
        <p:nvSpPr>
          <p:cNvPr id="143" name="Afgeronde rechthoek 142"/>
          <p:cNvSpPr/>
          <p:nvPr/>
        </p:nvSpPr>
        <p:spPr>
          <a:xfrm>
            <a:off x="2086768" y="4077072"/>
            <a:ext cx="1236306" cy="554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b="1" dirty="0"/>
              <a:t>A2 Synergie-</a:t>
            </a:r>
          </a:p>
          <a:p>
            <a:pPr algn="ctr"/>
            <a:r>
              <a:rPr lang="nl-NL" sz="800" b="1" dirty="0"/>
              <a:t>Integrale aanpak beleidsprogramma’s</a:t>
            </a:r>
          </a:p>
          <a:p>
            <a:pPr algn="ctr"/>
            <a:r>
              <a:rPr lang="nl-NL" sz="800" dirty="0"/>
              <a:t>LNV- Siep Groen</a:t>
            </a:r>
          </a:p>
        </p:txBody>
      </p:sp>
      <p:sp>
        <p:nvSpPr>
          <p:cNvPr id="144" name="Afgeronde rechthoek 143"/>
          <p:cNvSpPr/>
          <p:nvPr/>
        </p:nvSpPr>
        <p:spPr>
          <a:xfrm>
            <a:off x="3405856" y="4077072"/>
            <a:ext cx="1236306" cy="554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b="1" dirty="0"/>
              <a:t>A1 </a:t>
            </a:r>
            <a:r>
              <a:rPr lang="nl-NL" sz="800" b="1" dirty="0" err="1"/>
              <a:t>Governance</a:t>
            </a:r>
            <a:r>
              <a:rPr lang="nl-NL" sz="800" b="1" dirty="0"/>
              <a:t>- Samenwerken in de grote wateren</a:t>
            </a:r>
          </a:p>
          <a:p>
            <a:pPr algn="ctr"/>
            <a:r>
              <a:rPr lang="nl-NL" sz="800" dirty="0"/>
              <a:t>LNV- Wendy Olivier</a:t>
            </a:r>
          </a:p>
        </p:txBody>
      </p:sp>
      <p:sp>
        <p:nvSpPr>
          <p:cNvPr id="145" name="Afgeronde rechthoek 144"/>
          <p:cNvSpPr/>
          <p:nvPr/>
        </p:nvSpPr>
        <p:spPr>
          <a:xfrm>
            <a:off x="4726899" y="4077072"/>
            <a:ext cx="1236306" cy="554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b="1" dirty="0"/>
              <a:t>A5- Strategie</a:t>
            </a:r>
          </a:p>
          <a:p>
            <a:pPr algn="ctr"/>
            <a:r>
              <a:rPr lang="nl-NL" sz="800" b="1" dirty="0"/>
              <a:t>Natuurstrategie in grote wateren</a:t>
            </a:r>
          </a:p>
          <a:p>
            <a:pPr algn="ctr"/>
            <a:r>
              <a:rPr lang="nl-NL" sz="700" dirty="0"/>
              <a:t>LNV- PM</a:t>
            </a:r>
          </a:p>
        </p:txBody>
      </p:sp>
      <p:sp>
        <p:nvSpPr>
          <p:cNvPr id="146" name="Afgeronde rechthoek 145"/>
          <p:cNvSpPr/>
          <p:nvPr/>
        </p:nvSpPr>
        <p:spPr>
          <a:xfrm>
            <a:off x="6067968" y="4098348"/>
            <a:ext cx="1236306" cy="554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b="1" dirty="0"/>
              <a:t>A4</a:t>
            </a:r>
          </a:p>
          <a:p>
            <a:pPr algn="ctr"/>
            <a:r>
              <a:rPr lang="nl-NL" sz="800" b="1" dirty="0" err="1"/>
              <a:t>Onderzoeksagenda’s</a:t>
            </a:r>
            <a:endParaRPr lang="nl-NL" sz="800" b="1" dirty="0"/>
          </a:p>
          <a:p>
            <a:pPr algn="ctr"/>
            <a:r>
              <a:rPr lang="nl-NL" sz="800" dirty="0"/>
              <a:t>LNV-Eduard v. Beusekom</a:t>
            </a:r>
          </a:p>
        </p:txBody>
      </p:sp>
      <p:cxnSp>
        <p:nvCxnSpPr>
          <p:cNvPr id="4" name="Rechte verbindingslijn 3"/>
          <p:cNvCxnSpPr>
            <a:stCxn id="123" idx="0"/>
            <a:endCxn id="123" idx="0"/>
          </p:cNvCxnSpPr>
          <p:nvPr/>
        </p:nvCxnSpPr>
        <p:spPr>
          <a:xfrm>
            <a:off x="4066555" y="616530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>
            <a:stCxn id="123" idx="0"/>
            <a:endCxn id="123" idx="0"/>
          </p:cNvCxnSpPr>
          <p:nvPr/>
        </p:nvCxnSpPr>
        <p:spPr>
          <a:xfrm>
            <a:off x="4066555" y="616530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 flipH="1" flipV="1">
            <a:off x="5776825" y="5338677"/>
            <a:ext cx="23843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Afgeronde rechthoek 58"/>
          <p:cNvSpPr/>
          <p:nvPr/>
        </p:nvSpPr>
        <p:spPr>
          <a:xfrm>
            <a:off x="7960156" y="4985243"/>
            <a:ext cx="942965" cy="25127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/>
              <a:t>Veldprojecten</a:t>
            </a:r>
          </a:p>
        </p:txBody>
      </p:sp>
      <p:sp>
        <p:nvSpPr>
          <p:cNvPr id="60" name="Afgeronde rechthoek 59"/>
          <p:cNvSpPr/>
          <p:nvPr/>
        </p:nvSpPr>
        <p:spPr>
          <a:xfrm>
            <a:off x="7949516" y="5311846"/>
            <a:ext cx="942964" cy="2773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/>
              <a:t>Overkoepelende acties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7883796" y="3680831"/>
            <a:ext cx="126020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7800" algn="l"/>
              </a:tabLst>
            </a:pPr>
            <a:r>
              <a:rPr lang="nl-NL" sz="700" b="1" dirty="0"/>
              <a:t>LEGENDA</a:t>
            </a:r>
          </a:p>
          <a:p>
            <a:pPr>
              <a:tabLst>
                <a:tab pos="177800" algn="l"/>
              </a:tabLst>
            </a:pPr>
            <a:r>
              <a:rPr lang="nl-NL" sz="700" dirty="0"/>
              <a:t>A1/2/5 kern gedachtengoed </a:t>
            </a:r>
          </a:p>
          <a:p>
            <a:pPr>
              <a:tabLst>
                <a:tab pos="177800" algn="l"/>
              </a:tabLst>
            </a:pPr>
            <a:r>
              <a:rPr lang="nl-NL" sz="700" dirty="0"/>
              <a:t>C1	Functiecombinaties</a:t>
            </a:r>
          </a:p>
          <a:p>
            <a:pPr>
              <a:tabLst>
                <a:tab pos="177800" algn="l"/>
              </a:tabLst>
            </a:pPr>
            <a:r>
              <a:rPr lang="nl-NL" sz="700" dirty="0"/>
              <a:t>C2	Nature </a:t>
            </a:r>
            <a:r>
              <a:rPr lang="nl-NL" sz="700" dirty="0" err="1"/>
              <a:t>Based</a:t>
            </a:r>
            <a:r>
              <a:rPr lang="nl-NL" sz="700" dirty="0"/>
              <a:t>    	Solutions</a:t>
            </a:r>
          </a:p>
          <a:p>
            <a:pPr>
              <a:tabLst>
                <a:tab pos="177800" algn="l"/>
              </a:tabLst>
            </a:pPr>
            <a:r>
              <a:rPr lang="nl-NL" sz="700" dirty="0"/>
              <a:t>C3	Getijdenatuur</a:t>
            </a:r>
          </a:p>
          <a:p>
            <a:pPr>
              <a:tabLst>
                <a:tab pos="177800" algn="l"/>
              </a:tabLst>
            </a:pPr>
            <a:r>
              <a:rPr lang="nl-NL" sz="700" dirty="0"/>
              <a:t>C4	Riviergebieden</a:t>
            </a:r>
          </a:p>
          <a:p>
            <a:pPr>
              <a:tabLst>
                <a:tab pos="177800" algn="l"/>
              </a:tabLst>
            </a:pPr>
            <a:r>
              <a:rPr lang="nl-NL" sz="700" dirty="0"/>
              <a:t>C5	Gebiedsagenda’s en -	fondsen</a:t>
            </a:r>
          </a:p>
          <a:p>
            <a:pPr>
              <a:tabLst>
                <a:tab pos="177800" algn="l"/>
              </a:tabLst>
            </a:pPr>
            <a:r>
              <a:rPr lang="nl-NL" sz="700" dirty="0"/>
              <a:t>C6	Verbreding 	beleidsgebieden</a:t>
            </a:r>
          </a:p>
        </p:txBody>
      </p:sp>
      <p:sp>
        <p:nvSpPr>
          <p:cNvPr id="65" name="Afgeronde rechthoek 64"/>
          <p:cNvSpPr/>
          <p:nvPr/>
        </p:nvSpPr>
        <p:spPr>
          <a:xfrm>
            <a:off x="7956832" y="5970316"/>
            <a:ext cx="942963" cy="2107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/>
              <a:t>Overleg alle partners</a:t>
            </a:r>
          </a:p>
        </p:txBody>
      </p:sp>
      <p:cxnSp>
        <p:nvCxnSpPr>
          <p:cNvPr id="16" name="Rechte verbindingslijn 15"/>
          <p:cNvCxnSpPr>
            <a:stCxn id="123" idx="0"/>
            <a:endCxn id="122" idx="2"/>
          </p:cNvCxnSpPr>
          <p:nvPr/>
        </p:nvCxnSpPr>
        <p:spPr>
          <a:xfrm flipH="1" flipV="1">
            <a:off x="4063149" y="5805264"/>
            <a:ext cx="340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400605" y="4635518"/>
            <a:ext cx="0" cy="93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81"/>
          <p:cNvCxnSpPr/>
          <p:nvPr/>
        </p:nvCxnSpPr>
        <p:spPr>
          <a:xfrm>
            <a:off x="2699792" y="4630248"/>
            <a:ext cx="0" cy="93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echte verbindingslijn 84"/>
          <p:cNvCxnSpPr/>
          <p:nvPr/>
        </p:nvCxnSpPr>
        <p:spPr>
          <a:xfrm>
            <a:off x="4059993" y="4636884"/>
            <a:ext cx="0" cy="93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echte verbindingslijn 85"/>
          <p:cNvCxnSpPr/>
          <p:nvPr/>
        </p:nvCxnSpPr>
        <p:spPr>
          <a:xfrm>
            <a:off x="5364088" y="4642712"/>
            <a:ext cx="0" cy="93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echte verbindingslijn 89"/>
          <p:cNvCxnSpPr/>
          <p:nvPr/>
        </p:nvCxnSpPr>
        <p:spPr>
          <a:xfrm>
            <a:off x="6711448" y="4642172"/>
            <a:ext cx="0" cy="93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1395995" y="4730168"/>
            <a:ext cx="5312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>
            <a:stCxn id="122" idx="0"/>
          </p:cNvCxnSpPr>
          <p:nvPr/>
        </p:nvCxnSpPr>
        <p:spPr>
          <a:xfrm flipH="1" flipV="1">
            <a:off x="4060197" y="4730168"/>
            <a:ext cx="2952" cy="346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hthoek 29"/>
          <p:cNvSpPr/>
          <p:nvPr/>
        </p:nvSpPr>
        <p:spPr>
          <a:xfrm>
            <a:off x="7883796" y="3645024"/>
            <a:ext cx="1137056" cy="261926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1" name="Afgeronde rechthoek 90"/>
          <p:cNvSpPr/>
          <p:nvPr/>
        </p:nvSpPr>
        <p:spPr>
          <a:xfrm>
            <a:off x="6554197" y="4852158"/>
            <a:ext cx="1243531" cy="2807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D3- Soc.-</a:t>
            </a:r>
            <a:r>
              <a:rPr lang="nl-NL" sz="800" dirty="0" err="1"/>
              <a:t>ec</a:t>
            </a:r>
            <a:r>
              <a:rPr lang="nl-NL" sz="800" dirty="0"/>
              <a:t> aspecten</a:t>
            </a:r>
          </a:p>
          <a:p>
            <a:pPr algn="ctr"/>
            <a:r>
              <a:rPr lang="nl-NL" sz="800" dirty="0"/>
              <a:t>Siep Groen (LNV)</a:t>
            </a:r>
          </a:p>
        </p:txBody>
      </p:sp>
      <p:sp>
        <p:nvSpPr>
          <p:cNvPr id="92" name="Afgeronde rechthoek 91"/>
          <p:cNvSpPr/>
          <p:nvPr/>
        </p:nvSpPr>
        <p:spPr>
          <a:xfrm>
            <a:off x="6566279" y="6331265"/>
            <a:ext cx="1268562" cy="3484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/>
              <a:t>E2-4- Grensmaas in Beeld</a:t>
            </a:r>
          </a:p>
          <a:p>
            <a:pPr algn="ctr"/>
            <a:r>
              <a:rPr lang="nl-NL" sz="700" dirty="0"/>
              <a:t>Cindy Burger (NM</a:t>
            </a:r>
            <a:r>
              <a:rPr lang="nl-NL" sz="800" dirty="0"/>
              <a:t>)</a:t>
            </a:r>
          </a:p>
        </p:txBody>
      </p:sp>
      <p:sp>
        <p:nvSpPr>
          <p:cNvPr id="94" name="Afgeronde rechthoek 93"/>
          <p:cNvSpPr/>
          <p:nvPr/>
        </p:nvSpPr>
        <p:spPr>
          <a:xfrm>
            <a:off x="6554198" y="5938937"/>
            <a:ext cx="1280643" cy="3253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/>
              <a:t>E2-3-Waterloopbos</a:t>
            </a:r>
          </a:p>
          <a:p>
            <a:pPr algn="ctr"/>
            <a:r>
              <a:rPr lang="nl-NL" sz="700" dirty="0"/>
              <a:t>Rogier </a:t>
            </a:r>
            <a:r>
              <a:rPr lang="nl-NL" sz="700" dirty="0" err="1"/>
              <a:t>Hoften</a:t>
            </a:r>
            <a:r>
              <a:rPr lang="nl-NL" sz="700" dirty="0"/>
              <a:t> (NM</a:t>
            </a:r>
            <a:r>
              <a:rPr lang="nl-NL" sz="800" dirty="0"/>
              <a:t>)</a:t>
            </a:r>
          </a:p>
        </p:txBody>
      </p:sp>
      <p:sp>
        <p:nvSpPr>
          <p:cNvPr id="96" name="Afgeronde rechthoek 95"/>
          <p:cNvSpPr/>
          <p:nvPr/>
        </p:nvSpPr>
        <p:spPr>
          <a:xfrm>
            <a:off x="6554198" y="5552665"/>
            <a:ext cx="1258162" cy="3302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/>
              <a:t>E2-1 Publieke </a:t>
            </a:r>
            <a:r>
              <a:rPr lang="nl-NL" sz="700" dirty="0" err="1"/>
              <a:t>comm</a:t>
            </a:r>
            <a:r>
              <a:rPr lang="nl-NL" sz="700" dirty="0"/>
              <a:t>.- Martijn van Triest (EMS</a:t>
            </a:r>
            <a:r>
              <a:rPr lang="nl-NL" sz="800" dirty="0"/>
              <a:t>)</a:t>
            </a:r>
          </a:p>
        </p:txBody>
      </p:sp>
      <p:sp>
        <p:nvSpPr>
          <p:cNvPr id="98" name="Afgeronde rechthoek 97"/>
          <p:cNvSpPr/>
          <p:nvPr/>
        </p:nvSpPr>
        <p:spPr>
          <a:xfrm>
            <a:off x="6558963" y="5198798"/>
            <a:ext cx="1246081" cy="2800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/>
              <a:t>D4- Natuurthermometer</a:t>
            </a:r>
          </a:p>
          <a:p>
            <a:pPr algn="ctr"/>
            <a:r>
              <a:rPr lang="nl-NL" sz="800" dirty="0"/>
              <a:t>Bas van Gennip (RWS)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148064" y="5154634"/>
            <a:ext cx="0" cy="1479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 flipH="1" flipV="1">
            <a:off x="5148064" y="5158292"/>
            <a:ext cx="12938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>
            <a:stCxn id="129" idx="1"/>
          </p:cNvCxnSpPr>
          <p:nvPr/>
        </p:nvCxnSpPr>
        <p:spPr>
          <a:xfrm flipH="1" flipV="1">
            <a:off x="5148064" y="5842024"/>
            <a:ext cx="14401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H="1" flipV="1">
            <a:off x="5148064" y="6629814"/>
            <a:ext cx="14401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5148064" y="5478828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5148064" y="6194564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 flipH="1">
            <a:off x="6444209" y="4993783"/>
            <a:ext cx="1099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Rechte verbindingslijn 113"/>
          <p:cNvCxnSpPr/>
          <p:nvPr/>
        </p:nvCxnSpPr>
        <p:spPr>
          <a:xfrm flipH="1">
            <a:off x="6448975" y="5335364"/>
            <a:ext cx="1099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Rechte verbindingslijn 114"/>
          <p:cNvCxnSpPr/>
          <p:nvPr/>
        </p:nvCxnSpPr>
        <p:spPr>
          <a:xfrm flipH="1">
            <a:off x="6448122" y="5717769"/>
            <a:ext cx="1099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Rechte verbindingslijn 115"/>
          <p:cNvCxnSpPr/>
          <p:nvPr/>
        </p:nvCxnSpPr>
        <p:spPr>
          <a:xfrm flipH="1">
            <a:off x="6901409" y="5449750"/>
            <a:ext cx="1099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Rechte verbindingslijn 116"/>
          <p:cNvCxnSpPr/>
          <p:nvPr/>
        </p:nvCxnSpPr>
        <p:spPr>
          <a:xfrm flipH="1">
            <a:off x="6447867" y="6090790"/>
            <a:ext cx="1099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Rechte verbindingslijn 117"/>
          <p:cNvCxnSpPr/>
          <p:nvPr/>
        </p:nvCxnSpPr>
        <p:spPr>
          <a:xfrm flipH="1">
            <a:off x="6452633" y="6489584"/>
            <a:ext cx="1099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 flipH="1">
            <a:off x="6444208" y="5478828"/>
            <a:ext cx="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 flipH="1" flipV="1">
            <a:off x="6444208" y="4992549"/>
            <a:ext cx="1" cy="486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66"/>
          <p:cNvCxnSpPr/>
          <p:nvPr/>
        </p:nvCxnSpPr>
        <p:spPr>
          <a:xfrm flipV="1">
            <a:off x="6452633" y="5717769"/>
            <a:ext cx="0" cy="7754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echte verbindingslijn 98"/>
          <p:cNvCxnSpPr>
            <a:stCxn id="122" idx="3"/>
          </p:cNvCxnSpPr>
          <p:nvPr/>
        </p:nvCxnSpPr>
        <p:spPr>
          <a:xfrm>
            <a:off x="4964483" y="5440913"/>
            <a:ext cx="1835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Afgeronde rechthoek 99"/>
          <p:cNvSpPr/>
          <p:nvPr/>
        </p:nvSpPr>
        <p:spPr>
          <a:xfrm>
            <a:off x="7956832" y="5661248"/>
            <a:ext cx="935648" cy="23325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dirty="0"/>
          </a:p>
          <a:p>
            <a:pPr algn="ctr"/>
            <a:r>
              <a:rPr lang="nl-NL" sz="700" dirty="0"/>
              <a:t>Stuurgroep en programmateam</a:t>
            </a:r>
          </a:p>
          <a:p>
            <a:pPr algn="ctr"/>
            <a:endParaRPr lang="nl-NL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121" y="356889"/>
            <a:ext cx="17621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150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467544" y="620688"/>
            <a:ext cx="3600400" cy="1584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000" b="1" dirty="0">
                <a:solidFill>
                  <a:schemeClr val="tx1"/>
                </a:solidFill>
              </a:rPr>
              <a:t>Leden Stuurgroep </a:t>
            </a:r>
          </a:p>
          <a:p>
            <a:pPr marL="171450" indent="-171450">
              <a:buFontTx/>
              <a:buChar char="-"/>
            </a:pPr>
            <a:r>
              <a:rPr lang="nl-NL" sz="900" dirty="0">
                <a:solidFill>
                  <a:schemeClr val="tx1"/>
                </a:solidFill>
              </a:rPr>
              <a:t>Voorzitter: 	Co Verdaas</a:t>
            </a:r>
          </a:p>
          <a:p>
            <a:pPr marL="171450" indent="-171450">
              <a:buFontTx/>
              <a:buChar char="-"/>
            </a:pPr>
            <a:r>
              <a:rPr lang="nl-NL" sz="900" dirty="0" err="1">
                <a:solidFill>
                  <a:schemeClr val="tx1"/>
                </a:solidFill>
              </a:rPr>
              <a:t>Prog.leider</a:t>
            </a:r>
            <a:r>
              <a:rPr lang="nl-NL" sz="900" dirty="0">
                <a:solidFill>
                  <a:schemeClr val="tx1"/>
                </a:solidFill>
              </a:rPr>
              <a:t>:	Dennis van Schaardenburg</a:t>
            </a:r>
          </a:p>
          <a:p>
            <a:pPr marL="171450" indent="-171450">
              <a:buFontTx/>
              <a:buChar char="-"/>
            </a:pPr>
            <a:r>
              <a:rPr lang="nl-NL" sz="900" dirty="0">
                <a:solidFill>
                  <a:schemeClr val="tx1"/>
                </a:solidFill>
              </a:rPr>
              <a:t>LNV: 	Ad Tabak</a:t>
            </a:r>
          </a:p>
          <a:p>
            <a:pPr marL="171450" indent="-171450">
              <a:buFontTx/>
              <a:buChar char="-"/>
            </a:pPr>
            <a:r>
              <a:rPr lang="nl-NL" sz="900" dirty="0">
                <a:solidFill>
                  <a:schemeClr val="tx1"/>
                </a:solidFill>
              </a:rPr>
              <a:t>I&amp;W: 	Inge </a:t>
            </a:r>
            <a:r>
              <a:rPr lang="nl-NL" sz="900" dirty="0" err="1">
                <a:solidFill>
                  <a:schemeClr val="tx1"/>
                </a:solidFill>
              </a:rPr>
              <a:t>Lardinois</a:t>
            </a:r>
            <a:endParaRPr lang="nl-NL" sz="9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nl-NL" sz="900" dirty="0">
                <a:solidFill>
                  <a:schemeClr val="tx1"/>
                </a:solidFill>
              </a:rPr>
              <a:t>RWS: 	Jeannette </a:t>
            </a:r>
            <a:r>
              <a:rPr lang="nl-NL" sz="900" dirty="0" err="1">
                <a:solidFill>
                  <a:schemeClr val="tx1"/>
                </a:solidFill>
              </a:rPr>
              <a:t>Plokker</a:t>
            </a:r>
            <a:endParaRPr lang="nl-NL" sz="9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nl-NL" sz="900" dirty="0">
                <a:solidFill>
                  <a:schemeClr val="tx1"/>
                </a:solidFill>
              </a:rPr>
              <a:t>Provincies: 	Sas Terpstra (prov. Brabant)</a:t>
            </a:r>
          </a:p>
          <a:p>
            <a:pPr marL="171450" indent="-171450">
              <a:buFontTx/>
              <a:buChar char="-"/>
            </a:pPr>
            <a:r>
              <a:rPr lang="nl-NL" sz="900" dirty="0">
                <a:solidFill>
                  <a:schemeClr val="tx1"/>
                </a:solidFill>
              </a:rPr>
              <a:t>UvW: 	</a:t>
            </a:r>
            <a:r>
              <a:rPr lang="nl-NL" sz="900" dirty="0" err="1">
                <a:solidFill>
                  <a:schemeClr val="tx1"/>
                </a:solidFill>
              </a:rPr>
              <a:t>Nettie</a:t>
            </a:r>
            <a:r>
              <a:rPr lang="nl-NL" sz="900" dirty="0">
                <a:solidFill>
                  <a:schemeClr val="tx1"/>
                </a:solidFill>
              </a:rPr>
              <a:t> </a:t>
            </a:r>
            <a:r>
              <a:rPr lang="nl-NL" sz="900" dirty="0" err="1">
                <a:solidFill>
                  <a:schemeClr val="tx1"/>
                </a:solidFill>
              </a:rPr>
              <a:t>Aarnink</a:t>
            </a:r>
            <a:r>
              <a:rPr lang="nl-NL" sz="900" dirty="0">
                <a:solidFill>
                  <a:schemeClr val="tx1"/>
                </a:solidFill>
              </a:rPr>
              <a:t> (Waterschap Vechtstromen)</a:t>
            </a:r>
          </a:p>
          <a:p>
            <a:pPr marL="171450" indent="-171450">
              <a:buFontTx/>
              <a:buChar char="-"/>
            </a:pPr>
            <a:r>
              <a:rPr lang="nl-NL" sz="900" dirty="0" err="1">
                <a:solidFill>
                  <a:schemeClr val="tx1"/>
                </a:solidFill>
              </a:rPr>
              <a:t>NGO’s</a:t>
            </a:r>
            <a:r>
              <a:rPr lang="nl-NL" sz="900" dirty="0">
                <a:solidFill>
                  <a:schemeClr val="tx1"/>
                </a:solidFill>
              </a:rPr>
              <a:t>: 	Manon </a:t>
            </a:r>
            <a:r>
              <a:rPr lang="nl-NL" sz="900" dirty="0" err="1">
                <a:solidFill>
                  <a:schemeClr val="tx1"/>
                </a:solidFill>
              </a:rPr>
              <a:t>Tentij</a:t>
            </a:r>
            <a:r>
              <a:rPr lang="nl-NL" sz="900" dirty="0">
                <a:solidFill>
                  <a:schemeClr val="tx1"/>
                </a:solidFill>
              </a:rPr>
              <a:t> (Vogelbescherming Nederland)</a:t>
            </a:r>
          </a:p>
          <a:p>
            <a:pPr marL="171450" indent="-171450">
              <a:buFontTx/>
              <a:buChar char="-"/>
            </a:pPr>
            <a:r>
              <a:rPr lang="nl-NL" sz="900" dirty="0" err="1">
                <a:solidFill>
                  <a:schemeClr val="tx1"/>
                </a:solidFill>
              </a:rPr>
              <a:t>TBO’s</a:t>
            </a:r>
            <a:r>
              <a:rPr lang="nl-NL" sz="900" dirty="0">
                <a:solidFill>
                  <a:schemeClr val="tx1"/>
                </a:solidFill>
              </a:rPr>
              <a:t>: 	Piet Winterman (Staatsbosbeheer)</a:t>
            </a:r>
          </a:p>
        </p:txBody>
      </p:sp>
      <p:sp>
        <p:nvSpPr>
          <p:cNvPr id="4" name="Rechthoek 3"/>
          <p:cNvSpPr/>
          <p:nvPr/>
        </p:nvSpPr>
        <p:spPr>
          <a:xfrm>
            <a:off x="467544" y="2341122"/>
            <a:ext cx="3600400" cy="1584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000" b="1" dirty="0">
                <a:solidFill>
                  <a:schemeClr val="tx1"/>
                </a:solidFill>
              </a:rPr>
              <a:t>Leden Programmateam </a:t>
            </a:r>
          </a:p>
          <a:p>
            <a:pPr marL="171450" indent="-171450">
              <a:buFontTx/>
              <a:buChar char="-"/>
            </a:pPr>
            <a:r>
              <a:rPr lang="nl-NL" sz="900" dirty="0">
                <a:solidFill>
                  <a:schemeClr val="tx1"/>
                </a:solidFill>
              </a:rPr>
              <a:t>Voorzitter/LNV: Dennis van Schaardenburg (programmamanager)</a:t>
            </a:r>
          </a:p>
          <a:p>
            <a:pPr marL="171450" indent="-171450">
              <a:buFontTx/>
              <a:buChar char="-"/>
            </a:pPr>
            <a:r>
              <a:rPr lang="nl-NL" sz="900" dirty="0">
                <a:solidFill>
                  <a:schemeClr val="tx1"/>
                </a:solidFill>
              </a:rPr>
              <a:t>Secretaris:	Marieke Hoorn</a:t>
            </a:r>
          </a:p>
          <a:p>
            <a:pPr marL="171450" indent="-171450">
              <a:buFontTx/>
              <a:buChar char="-"/>
            </a:pPr>
            <a:r>
              <a:rPr lang="nl-NL" sz="900" dirty="0">
                <a:solidFill>
                  <a:schemeClr val="tx1"/>
                </a:solidFill>
              </a:rPr>
              <a:t>I&amp;W: 	Pieter den Besten</a:t>
            </a:r>
          </a:p>
          <a:p>
            <a:pPr marL="171450" indent="-171450">
              <a:buFontTx/>
              <a:buChar char="-"/>
            </a:pPr>
            <a:r>
              <a:rPr lang="nl-NL" sz="900" dirty="0">
                <a:solidFill>
                  <a:schemeClr val="tx1"/>
                </a:solidFill>
              </a:rPr>
              <a:t>RWS: 	Joost </a:t>
            </a:r>
            <a:r>
              <a:rPr lang="nl-NL" sz="900" dirty="0" err="1">
                <a:solidFill>
                  <a:schemeClr val="tx1"/>
                </a:solidFill>
              </a:rPr>
              <a:t>Backx</a:t>
            </a:r>
            <a:endParaRPr lang="nl-NL" sz="9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nl-NL" sz="900" dirty="0">
                <a:solidFill>
                  <a:schemeClr val="tx1"/>
                </a:solidFill>
              </a:rPr>
              <a:t>Provincies: 	</a:t>
            </a:r>
            <a:r>
              <a:rPr lang="nl-NL" sz="900" dirty="0" err="1">
                <a:solidFill>
                  <a:schemeClr val="tx1"/>
                </a:solidFill>
              </a:rPr>
              <a:t>Sarie</a:t>
            </a:r>
            <a:r>
              <a:rPr lang="nl-NL" sz="900" dirty="0">
                <a:solidFill>
                  <a:schemeClr val="tx1"/>
                </a:solidFill>
              </a:rPr>
              <a:t> </a:t>
            </a:r>
            <a:r>
              <a:rPr lang="nl-NL" sz="900" dirty="0" err="1">
                <a:solidFill>
                  <a:schemeClr val="tx1"/>
                </a:solidFill>
              </a:rPr>
              <a:t>Buijze</a:t>
            </a:r>
            <a:r>
              <a:rPr lang="nl-NL" sz="900" dirty="0">
                <a:solidFill>
                  <a:schemeClr val="tx1"/>
                </a:solidFill>
              </a:rPr>
              <a:t> (prov. Brabant)</a:t>
            </a:r>
          </a:p>
          <a:p>
            <a:pPr marL="171450" indent="-171450">
              <a:buFontTx/>
              <a:buChar char="-"/>
            </a:pPr>
            <a:r>
              <a:rPr lang="nl-NL" sz="900" dirty="0">
                <a:solidFill>
                  <a:schemeClr val="tx1"/>
                </a:solidFill>
              </a:rPr>
              <a:t>UvW: 	Anne </a:t>
            </a:r>
            <a:r>
              <a:rPr lang="nl-NL" sz="900" dirty="0" err="1">
                <a:solidFill>
                  <a:schemeClr val="tx1"/>
                </a:solidFill>
              </a:rPr>
              <a:t>Hendrike</a:t>
            </a:r>
            <a:r>
              <a:rPr lang="nl-NL" sz="900" dirty="0">
                <a:solidFill>
                  <a:schemeClr val="tx1"/>
                </a:solidFill>
              </a:rPr>
              <a:t> Schuurman (vv Piet van Erp)</a:t>
            </a:r>
          </a:p>
          <a:p>
            <a:pPr marL="171450" indent="-171450">
              <a:buFontTx/>
              <a:buChar char="-"/>
            </a:pPr>
            <a:r>
              <a:rPr lang="nl-NL" sz="900" dirty="0" err="1">
                <a:solidFill>
                  <a:schemeClr val="tx1"/>
                </a:solidFill>
              </a:rPr>
              <a:t>NGO’s</a:t>
            </a:r>
            <a:r>
              <a:rPr lang="nl-NL" sz="900" dirty="0">
                <a:solidFill>
                  <a:schemeClr val="tx1"/>
                </a:solidFill>
              </a:rPr>
              <a:t>: 	Gerrit </a:t>
            </a:r>
            <a:r>
              <a:rPr lang="nl-NL" sz="900" dirty="0" err="1">
                <a:solidFill>
                  <a:schemeClr val="tx1"/>
                </a:solidFill>
              </a:rPr>
              <a:t>Dommerholt</a:t>
            </a:r>
            <a:r>
              <a:rPr lang="nl-NL" sz="900" dirty="0">
                <a:solidFill>
                  <a:schemeClr val="tx1"/>
                </a:solidFill>
              </a:rPr>
              <a:t> (Vogelbescherming Nederland)</a:t>
            </a:r>
          </a:p>
          <a:p>
            <a:pPr marL="171450" indent="-171450">
              <a:buFontTx/>
              <a:buChar char="-"/>
            </a:pPr>
            <a:r>
              <a:rPr lang="nl-NL" sz="900" dirty="0" err="1">
                <a:solidFill>
                  <a:schemeClr val="tx1"/>
                </a:solidFill>
              </a:rPr>
              <a:t>TBO’s</a:t>
            </a:r>
            <a:r>
              <a:rPr lang="nl-NL" sz="900" dirty="0">
                <a:solidFill>
                  <a:schemeClr val="tx1"/>
                </a:solidFill>
              </a:rPr>
              <a:t>: 	Wim Lammers (Staatsbosbeheer)</a:t>
            </a:r>
          </a:p>
        </p:txBody>
      </p:sp>
      <p:sp>
        <p:nvSpPr>
          <p:cNvPr id="5" name="Afgeronde rechthoek 4"/>
          <p:cNvSpPr/>
          <p:nvPr/>
        </p:nvSpPr>
        <p:spPr>
          <a:xfrm>
            <a:off x="4283968" y="404664"/>
            <a:ext cx="4320480" cy="46805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800" b="1" dirty="0">
                <a:solidFill>
                  <a:schemeClr val="tx1"/>
                </a:solidFill>
              </a:rPr>
              <a:t>C1-Combineren van natuur met andere functies</a:t>
            </a:r>
          </a:p>
          <a:p>
            <a:r>
              <a:rPr lang="nl-NL" sz="800" dirty="0">
                <a:solidFill>
                  <a:schemeClr val="tx1"/>
                </a:solidFill>
              </a:rPr>
              <a:t>C1-0 – Visserij &amp; Natuur – RWS –  Joost </a:t>
            </a:r>
            <a:r>
              <a:rPr lang="nl-NL" sz="800" dirty="0" err="1">
                <a:solidFill>
                  <a:schemeClr val="tx1"/>
                </a:solidFill>
              </a:rPr>
              <a:t>Backx</a:t>
            </a:r>
            <a:endParaRPr lang="nl-NL" sz="800" dirty="0">
              <a:solidFill>
                <a:schemeClr val="tx1"/>
              </a:solidFill>
            </a:endParaRPr>
          </a:p>
          <a:p>
            <a:r>
              <a:rPr lang="nl-NL" sz="800" dirty="0">
                <a:solidFill>
                  <a:schemeClr val="tx1"/>
                </a:solidFill>
              </a:rPr>
              <a:t>C1-1 – </a:t>
            </a:r>
            <a:r>
              <a:rPr lang="nl-NL" sz="800" dirty="0" err="1">
                <a:solidFill>
                  <a:schemeClr val="tx1"/>
                </a:solidFill>
              </a:rPr>
              <a:t>EemsDollard</a:t>
            </a:r>
            <a:r>
              <a:rPr lang="nl-NL" sz="800" dirty="0">
                <a:solidFill>
                  <a:schemeClr val="tx1"/>
                </a:solidFill>
              </a:rPr>
              <a:t> – LNV – Wim Schoorlemmer</a:t>
            </a:r>
          </a:p>
          <a:p>
            <a:r>
              <a:rPr lang="nl-NL" sz="800" dirty="0">
                <a:solidFill>
                  <a:schemeClr val="tx1"/>
                </a:solidFill>
              </a:rPr>
              <a:t>C1-3 – Samenwerken aan Bodem &amp; Water – HHNK – Jan-Willem Huizinga/Diana van Soest</a:t>
            </a:r>
          </a:p>
          <a:p>
            <a:r>
              <a:rPr lang="nl-NL" sz="800" dirty="0">
                <a:solidFill>
                  <a:schemeClr val="tx1"/>
                </a:solidFill>
              </a:rPr>
              <a:t>C1-4 – Windmolenparken en natuurontwikkeling – LNV– Edo Knegtering</a:t>
            </a:r>
          </a:p>
          <a:p>
            <a:r>
              <a:rPr lang="nl-NL" sz="800" dirty="0">
                <a:solidFill>
                  <a:schemeClr val="tx1"/>
                </a:solidFill>
              </a:rPr>
              <a:t>C1-5 – Delfstofwinning en natuur – Cascade – Leonie v.d. Voort</a:t>
            </a:r>
          </a:p>
          <a:p>
            <a:r>
              <a:rPr lang="nl-NL" sz="800" b="1" dirty="0">
                <a:solidFill>
                  <a:schemeClr val="tx1"/>
                </a:solidFill>
              </a:rPr>
              <a:t>C2- Nature </a:t>
            </a:r>
            <a:r>
              <a:rPr lang="nl-NL" sz="800" b="1" dirty="0" err="1">
                <a:solidFill>
                  <a:schemeClr val="tx1"/>
                </a:solidFill>
              </a:rPr>
              <a:t>Based</a:t>
            </a:r>
            <a:r>
              <a:rPr lang="nl-NL" sz="800" b="1" dirty="0">
                <a:solidFill>
                  <a:schemeClr val="tx1"/>
                </a:solidFill>
              </a:rPr>
              <a:t> </a:t>
            </a:r>
            <a:r>
              <a:rPr lang="nl-NL" sz="800" b="1" dirty="0" err="1">
                <a:solidFill>
                  <a:schemeClr val="tx1"/>
                </a:solidFill>
              </a:rPr>
              <a:t>Solutions</a:t>
            </a:r>
            <a:endParaRPr lang="nl-NL" sz="800" b="1" dirty="0">
              <a:solidFill>
                <a:schemeClr val="tx1"/>
              </a:solidFill>
            </a:endParaRPr>
          </a:p>
          <a:p>
            <a:r>
              <a:rPr lang="nl-NL" sz="800" dirty="0">
                <a:solidFill>
                  <a:schemeClr val="tx1"/>
                </a:solidFill>
              </a:rPr>
              <a:t>C2-0 – </a:t>
            </a:r>
            <a:r>
              <a:rPr lang="nl-NL" sz="800" dirty="0" err="1">
                <a:solidFill>
                  <a:schemeClr val="tx1"/>
                </a:solidFill>
              </a:rPr>
              <a:t>Smakterbroek</a:t>
            </a:r>
            <a:r>
              <a:rPr lang="nl-NL" sz="800" dirty="0">
                <a:solidFill>
                  <a:schemeClr val="tx1"/>
                </a:solidFill>
              </a:rPr>
              <a:t> – Aa en Maas – Mark Kerkhoff/Erik Opdam</a:t>
            </a:r>
          </a:p>
          <a:p>
            <a:r>
              <a:rPr lang="nl-NL" sz="800" dirty="0">
                <a:solidFill>
                  <a:schemeClr val="tx1"/>
                </a:solidFill>
              </a:rPr>
              <a:t>C2-1 – Rivierherstel – Vechtstromen – Hans Gels</a:t>
            </a:r>
          </a:p>
          <a:p>
            <a:r>
              <a:rPr lang="nl-NL" sz="800" dirty="0">
                <a:solidFill>
                  <a:schemeClr val="tx1"/>
                </a:solidFill>
              </a:rPr>
              <a:t>C2-2 – Natuurlijke Klimaatbuffers – Staatsbosbeheer –  </a:t>
            </a:r>
            <a:r>
              <a:rPr lang="nl-NL" sz="800" dirty="0" err="1">
                <a:solidFill>
                  <a:schemeClr val="tx1"/>
                </a:solidFill>
              </a:rPr>
              <a:t>Boukelien</a:t>
            </a:r>
            <a:r>
              <a:rPr lang="nl-NL" sz="800" dirty="0">
                <a:solidFill>
                  <a:schemeClr val="tx1"/>
                </a:solidFill>
              </a:rPr>
              <a:t> Bos</a:t>
            </a:r>
          </a:p>
          <a:p>
            <a:r>
              <a:rPr lang="nl-NL" sz="800" dirty="0">
                <a:solidFill>
                  <a:schemeClr val="tx1"/>
                </a:solidFill>
              </a:rPr>
              <a:t>C2-3 – Waal-Maas connectie – ARK – Jasper </a:t>
            </a:r>
            <a:r>
              <a:rPr lang="nl-NL" sz="800" dirty="0" err="1">
                <a:solidFill>
                  <a:schemeClr val="tx1"/>
                </a:solidFill>
              </a:rPr>
              <a:t>Hugtenburg</a:t>
            </a:r>
            <a:endParaRPr lang="nl-NL" sz="800" dirty="0">
              <a:solidFill>
                <a:schemeClr val="tx1"/>
              </a:solidFill>
            </a:endParaRPr>
          </a:p>
          <a:p>
            <a:r>
              <a:rPr lang="nl-NL" sz="800" b="1" dirty="0">
                <a:solidFill>
                  <a:schemeClr val="tx1"/>
                </a:solidFill>
              </a:rPr>
              <a:t>C3-Herstel Getijdenatuur</a:t>
            </a:r>
          </a:p>
          <a:p>
            <a:r>
              <a:rPr lang="nl-NL" sz="800" dirty="0">
                <a:solidFill>
                  <a:schemeClr val="tx1"/>
                </a:solidFill>
              </a:rPr>
              <a:t>C3-1 – Vismigratie regionale wateren – HHSK- </a:t>
            </a:r>
            <a:r>
              <a:rPr lang="nl-NL" sz="800" dirty="0" err="1">
                <a:solidFill>
                  <a:schemeClr val="tx1"/>
                </a:solidFill>
              </a:rPr>
              <a:t>Yill</a:t>
            </a:r>
            <a:r>
              <a:rPr lang="nl-NL" sz="800" dirty="0">
                <a:solidFill>
                  <a:schemeClr val="tx1"/>
                </a:solidFill>
              </a:rPr>
              <a:t> Vogelezang</a:t>
            </a:r>
          </a:p>
          <a:p>
            <a:r>
              <a:rPr lang="nl-NL" sz="800" dirty="0">
                <a:solidFill>
                  <a:schemeClr val="tx1"/>
                </a:solidFill>
              </a:rPr>
              <a:t>C3-2 – Getijdenpark </a:t>
            </a:r>
            <a:r>
              <a:rPr lang="nl-NL" sz="800" dirty="0" err="1">
                <a:solidFill>
                  <a:schemeClr val="tx1"/>
                </a:solidFill>
              </a:rPr>
              <a:t>Brienenoord</a:t>
            </a:r>
            <a:r>
              <a:rPr lang="nl-NL" sz="800" dirty="0">
                <a:solidFill>
                  <a:schemeClr val="tx1"/>
                </a:solidFill>
              </a:rPr>
              <a:t> – Rotterdam – Laurence Peels</a:t>
            </a:r>
          </a:p>
          <a:p>
            <a:r>
              <a:rPr lang="nl-NL" sz="800" dirty="0">
                <a:solidFill>
                  <a:schemeClr val="tx1"/>
                </a:solidFill>
              </a:rPr>
              <a:t>C3-3 – Rust voor vogels, ruimte voor mensen – Vogelbescherming – Gerrit </a:t>
            </a:r>
            <a:r>
              <a:rPr lang="nl-NL" sz="800" dirty="0" err="1">
                <a:solidFill>
                  <a:schemeClr val="tx1"/>
                </a:solidFill>
              </a:rPr>
              <a:t>Dommerholt</a:t>
            </a:r>
            <a:endParaRPr lang="nl-NL" sz="800" dirty="0">
              <a:solidFill>
                <a:schemeClr val="tx1"/>
              </a:solidFill>
            </a:endParaRPr>
          </a:p>
          <a:p>
            <a:r>
              <a:rPr lang="nl-NL" sz="800" dirty="0">
                <a:solidFill>
                  <a:schemeClr val="tx1"/>
                </a:solidFill>
              </a:rPr>
              <a:t>C3-4 – </a:t>
            </a:r>
            <a:r>
              <a:rPr lang="nl-NL" sz="800" dirty="0" err="1">
                <a:solidFill>
                  <a:schemeClr val="tx1"/>
                </a:solidFill>
              </a:rPr>
              <a:t>Swimway</a:t>
            </a:r>
            <a:r>
              <a:rPr lang="nl-NL" sz="800" dirty="0">
                <a:solidFill>
                  <a:schemeClr val="tx1"/>
                </a:solidFill>
              </a:rPr>
              <a:t> Wadden – LNV – Martha Buitenkamp /Wilco de Bruijne/Bernard Baerends</a:t>
            </a:r>
          </a:p>
          <a:p>
            <a:r>
              <a:rPr lang="nl-NL" sz="800" dirty="0">
                <a:solidFill>
                  <a:schemeClr val="tx1"/>
                </a:solidFill>
              </a:rPr>
              <a:t>C3-5 – </a:t>
            </a:r>
            <a:r>
              <a:rPr lang="nl-NL" sz="800" dirty="0" err="1">
                <a:solidFill>
                  <a:schemeClr val="tx1"/>
                </a:solidFill>
              </a:rPr>
              <a:t>Flyway</a:t>
            </a:r>
            <a:r>
              <a:rPr lang="nl-NL" sz="800" dirty="0">
                <a:solidFill>
                  <a:schemeClr val="tx1"/>
                </a:solidFill>
              </a:rPr>
              <a:t> Wadden – LNV /Vogelbescherming – Bernard Baerends-Gerrit </a:t>
            </a:r>
            <a:r>
              <a:rPr lang="nl-NL" sz="800" dirty="0" err="1">
                <a:solidFill>
                  <a:schemeClr val="tx1"/>
                </a:solidFill>
              </a:rPr>
              <a:t>Dommerholt</a:t>
            </a:r>
            <a:endParaRPr lang="nl-NL" sz="800" dirty="0">
              <a:solidFill>
                <a:schemeClr val="tx1"/>
              </a:solidFill>
            </a:endParaRPr>
          </a:p>
          <a:p>
            <a:r>
              <a:rPr lang="nl-NL" sz="800" dirty="0">
                <a:solidFill>
                  <a:schemeClr val="tx1"/>
                </a:solidFill>
              </a:rPr>
              <a:t>C3-6/C6-1 – Deltamanagement ZW Delta/Grevelingen – Staatsbosbeheer – Marieke de Gast/Christine Lammerts</a:t>
            </a:r>
          </a:p>
          <a:p>
            <a:r>
              <a:rPr lang="nl-NL" sz="800" dirty="0">
                <a:solidFill>
                  <a:schemeClr val="tx1"/>
                </a:solidFill>
              </a:rPr>
              <a:t>C3-7 – Schelpdierbanken – ARK – Karel van den Wijngaard</a:t>
            </a:r>
          </a:p>
          <a:p>
            <a:r>
              <a:rPr lang="nl-NL" sz="800" dirty="0">
                <a:solidFill>
                  <a:schemeClr val="tx1"/>
                </a:solidFill>
              </a:rPr>
              <a:t>C3-8 – Steur herintroductie – ARK – Bram Houben</a:t>
            </a:r>
          </a:p>
          <a:p>
            <a:r>
              <a:rPr lang="nl-NL" sz="800" dirty="0">
                <a:solidFill>
                  <a:schemeClr val="tx1"/>
                </a:solidFill>
              </a:rPr>
              <a:t>C3-9 – Kierbesluit – WWF – Monique v.d. Water</a:t>
            </a:r>
          </a:p>
          <a:p>
            <a:r>
              <a:rPr lang="nl-NL" sz="800" dirty="0">
                <a:solidFill>
                  <a:schemeClr val="tx1"/>
                </a:solidFill>
              </a:rPr>
              <a:t>C3-10 – </a:t>
            </a:r>
            <a:r>
              <a:rPr lang="nl-NL" sz="800" dirty="0" err="1">
                <a:solidFill>
                  <a:schemeClr val="tx1"/>
                </a:solidFill>
              </a:rPr>
              <a:t>Spuimond</a:t>
            </a:r>
            <a:r>
              <a:rPr lang="nl-NL" sz="800" dirty="0">
                <a:solidFill>
                  <a:schemeClr val="tx1"/>
                </a:solidFill>
              </a:rPr>
              <a:t> – Natuurmonumenten – Frans van Zijderveld</a:t>
            </a:r>
          </a:p>
          <a:p>
            <a:r>
              <a:rPr lang="nl-NL" sz="800" b="1" dirty="0">
                <a:solidFill>
                  <a:schemeClr val="tx1"/>
                </a:solidFill>
              </a:rPr>
              <a:t>C4-Natuurherstel rivieren</a:t>
            </a:r>
          </a:p>
          <a:p>
            <a:r>
              <a:rPr lang="nl-NL" sz="800" dirty="0">
                <a:solidFill>
                  <a:schemeClr val="tx1"/>
                </a:solidFill>
              </a:rPr>
              <a:t>C4-0 – Smart </a:t>
            </a:r>
            <a:r>
              <a:rPr lang="nl-NL" sz="800" dirty="0" err="1">
                <a:solidFill>
                  <a:schemeClr val="tx1"/>
                </a:solidFill>
              </a:rPr>
              <a:t>Rivers</a:t>
            </a:r>
            <a:r>
              <a:rPr lang="nl-NL" sz="800" dirty="0">
                <a:solidFill>
                  <a:schemeClr val="tx1"/>
                </a:solidFill>
              </a:rPr>
              <a:t> – Staatsbosbeheer – Wim Lammers</a:t>
            </a:r>
          </a:p>
          <a:p>
            <a:r>
              <a:rPr lang="nl-NL" sz="800" dirty="0">
                <a:solidFill>
                  <a:schemeClr val="tx1"/>
                </a:solidFill>
              </a:rPr>
              <a:t>C4-1 – Markermeer-</a:t>
            </a:r>
            <a:r>
              <a:rPr lang="nl-NL" sz="800" dirty="0" err="1">
                <a:solidFill>
                  <a:schemeClr val="tx1"/>
                </a:solidFill>
              </a:rPr>
              <a:t>Oostvaardersplassen</a:t>
            </a:r>
            <a:r>
              <a:rPr lang="nl-NL" sz="800" dirty="0">
                <a:solidFill>
                  <a:schemeClr val="tx1"/>
                </a:solidFill>
              </a:rPr>
              <a:t> – </a:t>
            </a:r>
            <a:r>
              <a:rPr lang="nl-NL" sz="800" dirty="0" err="1">
                <a:solidFill>
                  <a:schemeClr val="tx1"/>
                </a:solidFill>
              </a:rPr>
              <a:t>prov</a:t>
            </a:r>
            <a:r>
              <a:rPr lang="nl-NL" sz="800" dirty="0">
                <a:solidFill>
                  <a:schemeClr val="tx1"/>
                </a:solidFill>
              </a:rPr>
              <a:t> Flevoland – Jacco </a:t>
            </a:r>
            <a:r>
              <a:rPr lang="nl-NL" sz="800" dirty="0" err="1">
                <a:solidFill>
                  <a:schemeClr val="tx1"/>
                </a:solidFill>
              </a:rPr>
              <a:t>Maissan</a:t>
            </a:r>
            <a:endParaRPr lang="nl-NL" sz="800" dirty="0">
              <a:solidFill>
                <a:schemeClr val="tx1"/>
              </a:solidFill>
            </a:endParaRPr>
          </a:p>
          <a:p>
            <a:r>
              <a:rPr lang="nl-NL" sz="800" b="1" dirty="0">
                <a:solidFill>
                  <a:schemeClr val="tx1"/>
                </a:solidFill>
              </a:rPr>
              <a:t>C5-Financiering grote ruimtelijke interventies</a:t>
            </a:r>
          </a:p>
          <a:p>
            <a:r>
              <a:rPr lang="nl-NL" sz="800" dirty="0">
                <a:solidFill>
                  <a:schemeClr val="tx1"/>
                </a:solidFill>
              </a:rPr>
              <a:t>C5-0/C5-1 – Gebiedsfondsen en gebiedsfonds IJsselmeer – LNV – Jan Jansen</a:t>
            </a:r>
          </a:p>
          <a:p>
            <a:r>
              <a:rPr lang="nl-NL" sz="800" b="1" dirty="0">
                <a:solidFill>
                  <a:schemeClr val="tx1"/>
                </a:solidFill>
              </a:rPr>
              <a:t>C6-Vertalen van resultaten naar andere beleidstrajecten</a:t>
            </a:r>
          </a:p>
          <a:p>
            <a:r>
              <a:rPr lang="nl-NL" sz="800" dirty="0">
                <a:solidFill>
                  <a:schemeClr val="tx1"/>
                </a:solidFill>
              </a:rPr>
              <a:t>C6-0 – Evaluatie Rijke Waddenzee – LNV – Bram Streefland</a:t>
            </a:r>
          </a:p>
          <a:p>
            <a:r>
              <a:rPr lang="nl-NL" sz="800" dirty="0">
                <a:solidFill>
                  <a:schemeClr val="tx1"/>
                </a:solidFill>
              </a:rPr>
              <a:t>C6-2 – Kennisplatform Water – LNV – Marjan Datema</a:t>
            </a:r>
          </a:p>
          <a:p>
            <a:endParaRPr lang="nl-NL" sz="800" dirty="0">
              <a:solidFill>
                <a:schemeClr val="tx1"/>
              </a:solidFill>
            </a:endParaRPr>
          </a:p>
        </p:txBody>
      </p:sp>
      <p:pic>
        <p:nvPicPr>
          <p:cNvPr id="2050" name="Picture 2" descr="\\lnv.intern\grp\RVO\RVOBreed\LIFE IP-Deltanatuur\E-Communicatie\E1 Strategie en uitvoering\Uitvoering\logo's partners\logospartners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4149080"/>
            <a:ext cx="3744417" cy="2291994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\\lnv.intern\grp\RVO\RVOBreed\LIFE IP-Deltanatuur\E-Communicatie\E1 Strategie en uitvoering\Uitvoering\Huisstijl\Logo's\LifeIP-logo_Comb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5" y="5805264"/>
            <a:ext cx="2873563" cy="635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96483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</TotalTime>
  <Words>624</Words>
  <Application>Microsoft Office PowerPoint</Application>
  <PresentationFormat>Diavoorstelling (4:3)</PresentationFormat>
  <Paragraphs>163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Calibri</vt:lpstr>
      <vt:lpstr>Kantoorthema</vt:lpstr>
      <vt:lpstr>Organisatiestructuur  versie oktober 2018  </vt:lpstr>
      <vt:lpstr>PowerPoint-presentatie</vt:lpstr>
    </vt:vector>
  </TitlesOfParts>
  <Company>Ministerie van EZ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Hoorn, drs. M.C. (Marieke)</dc:creator>
  <cp:lastModifiedBy>Meijer, F. (Fieke)</cp:lastModifiedBy>
  <cp:revision>81</cp:revision>
  <cp:lastPrinted>2018-05-15T14:55:46Z</cp:lastPrinted>
  <dcterms:created xsi:type="dcterms:W3CDTF">2016-11-26T14:35:40Z</dcterms:created>
  <dcterms:modified xsi:type="dcterms:W3CDTF">2019-01-23T10:45:38Z</dcterms:modified>
</cp:coreProperties>
</file>